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274"/>
    <a:srgbClr val="F2C37E"/>
    <a:srgbClr val="FCD9A6"/>
    <a:srgbClr val="FFC2A3"/>
    <a:srgbClr val="22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16" autoAdjust="0"/>
  </p:normalViewPr>
  <p:slideViewPr>
    <p:cSldViewPr snapToGrid="0">
      <p:cViewPr varScale="1">
        <p:scale>
          <a:sx n="47" d="100"/>
          <a:sy n="47" d="100"/>
        </p:scale>
        <p:origin x="1792" y="264"/>
      </p:cViewPr>
      <p:guideLst/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F5C41-D32E-453B-BB0A-37AE5308BF7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B12F-9A3F-4F7A-9558-16F16FECE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4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us experience trouble.  Job said, “Man who is born of woman Is of few days and full of trouble.”  In Psalm 77, the inspired psalmist Asaph shows us a process of emotions, words, and actions that helped him make it through the day of his trouble.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1B12F-9A3F-4F7A-9558-16F16FECED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6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0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5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1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6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9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3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F2950D-EB2A-469E-99B3-13029036DAD7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02398D-91D2-48D1-B883-D2C03E2B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5D43F-BCF4-16B3-F72B-DA6ABC4F8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756" y="463457"/>
            <a:ext cx="4778521" cy="4995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DB821E-5850-294C-BD75-6E536142E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59" y="463457"/>
            <a:ext cx="3724835" cy="449850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Pristina" panose="03060402040406080204" pitchFamily="66" charset="0"/>
              </a:rPr>
              <a:t>In The Day of My Trouble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A6575-1B5B-BDF0-5F86-AFD07EEF4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921" y="4815776"/>
            <a:ext cx="3560109" cy="1285127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Psalm 77 </a:t>
            </a:r>
          </a:p>
          <a:p>
            <a:r>
              <a:rPr lang="en-US" sz="2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Psalm of Asaph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5C7430-3EA2-3FB3-7D1E-AE12734DB558}"/>
              </a:ext>
            </a:extLst>
          </p:cNvPr>
          <p:cNvCxnSpPr/>
          <p:nvPr/>
        </p:nvCxnSpPr>
        <p:spPr>
          <a:xfrm>
            <a:off x="914400" y="4572000"/>
            <a:ext cx="252804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01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aph, an ancient Israelite, fervently praying to God in the night with a scroll, pen, and ink horn lying nearby.">
            <a:extLst>
              <a:ext uri="{FF2B5EF4-FFF2-40B4-BE49-F238E27FC236}">
                <a16:creationId xmlns:a16="http://schemas.microsoft.com/office/drawing/2014/main" id="{F6771772-83E5-F8F8-CCA1-378FEE48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72" y="1225890"/>
            <a:ext cx="3627846" cy="3627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65A764-FDE0-AF27-6841-92B81D0B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2" y="365126"/>
            <a:ext cx="4978774" cy="25009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Pristina" panose="03060402040406080204" pitchFamily="66" charset="0"/>
              </a:rPr>
              <a:t> </a:t>
            </a:r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Pristina" panose="03060402040406080204" pitchFamily="66" charset="0"/>
              </a:rPr>
              <a:t>The Faithful Experience Days       of Trouble</a:t>
            </a:r>
            <a:endParaRPr lang="en-US" sz="5400" dirty="0">
              <a:solidFill>
                <a:srgbClr val="FFC000"/>
              </a:solidFill>
              <a:latin typeface="Pristina" panose="0306040204040608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6358-A630-E62F-0552-643193DF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41" y="2866030"/>
            <a:ext cx="4978774" cy="39919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2C37E"/>
                </a:solidFill>
              </a:rPr>
              <a:t>Job</a:t>
            </a:r>
            <a:r>
              <a:rPr lang="en-US" sz="3200" dirty="0">
                <a:solidFill>
                  <a:srgbClr val="FCD9A6"/>
                </a:solidFill>
              </a:rPr>
              <a:t> (Job 14:1; 7:6-7)</a:t>
            </a:r>
          </a:p>
          <a:p>
            <a:r>
              <a:rPr lang="en-US" sz="3200" b="1" dirty="0">
                <a:solidFill>
                  <a:srgbClr val="FCD9A6"/>
                </a:solidFill>
              </a:rPr>
              <a:t>Moses</a:t>
            </a:r>
            <a:r>
              <a:rPr lang="en-US" sz="3200" dirty="0">
                <a:solidFill>
                  <a:srgbClr val="FCD9A6"/>
                </a:solidFill>
              </a:rPr>
              <a:t> (Deut. 1:9, 12).</a:t>
            </a:r>
          </a:p>
          <a:p>
            <a:r>
              <a:rPr lang="en-US" sz="3200" b="1" dirty="0">
                <a:solidFill>
                  <a:srgbClr val="FCD9A6"/>
                </a:solidFill>
              </a:rPr>
              <a:t>Elijah</a:t>
            </a:r>
            <a:r>
              <a:rPr lang="en-US" sz="3200" dirty="0">
                <a:solidFill>
                  <a:srgbClr val="FCD9A6"/>
                </a:solidFill>
              </a:rPr>
              <a:t> (1 Kings 9:4).</a:t>
            </a:r>
          </a:p>
          <a:p>
            <a:r>
              <a:rPr lang="en-US" sz="3200" b="1" dirty="0">
                <a:solidFill>
                  <a:srgbClr val="FCD9A6"/>
                </a:solidFill>
              </a:rPr>
              <a:t>David</a:t>
            </a:r>
            <a:r>
              <a:rPr lang="en-US" sz="3200" dirty="0">
                <a:solidFill>
                  <a:srgbClr val="FCD9A6"/>
                </a:solidFill>
              </a:rPr>
              <a:t> (Psalm 32).</a:t>
            </a:r>
          </a:p>
          <a:p>
            <a:r>
              <a:rPr lang="en-US" sz="3200" b="1" dirty="0">
                <a:solidFill>
                  <a:srgbClr val="FCD9A6"/>
                </a:solidFill>
              </a:rPr>
              <a:t>Jeremiah</a:t>
            </a:r>
            <a:r>
              <a:rPr lang="en-US" sz="3200" dirty="0">
                <a:solidFill>
                  <a:srgbClr val="FCD9A6"/>
                </a:solidFill>
              </a:rPr>
              <a:t> (Jer. 20:15-18).</a:t>
            </a:r>
          </a:p>
          <a:p>
            <a:r>
              <a:rPr lang="en-US" sz="3200" b="1" dirty="0">
                <a:solidFill>
                  <a:srgbClr val="FCD9A6"/>
                </a:solidFill>
              </a:rPr>
              <a:t>Asaph</a:t>
            </a:r>
            <a:r>
              <a:rPr lang="en-US" sz="3200" dirty="0">
                <a:solidFill>
                  <a:srgbClr val="FCD9A6"/>
                </a:solidFill>
              </a:rPr>
              <a:t> (Psalm 77)</a:t>
            </a:r>
          </a:p>
        </p:txBody>
      </p:sp>
    </p:spTree>
    <p:extLst>
      <p:ext uri="{BB962C8B-B14F-4D97-AF65-F5344CB8AC3E}">
        <p14:creationId xmlns:p14="http://schemas.microsoft.com/office/powerpoint/2010/main" val="1774585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3F11A-BD2D-FF63-0155-C3F78C6D4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aph, an ancient Israelite, fervently praying to God in the night with a scroll, pen, and ink horn lying nearby.">
            <a:extLst>
              <a:ext uri="{FF2B5EF4-FFF2-40B4-BE49-F238E27FC236}">
                <a16:creationId xmlns:a16="http://schemas.microsoft.com/office/drawing/2014/main" id="{C2D10306-C366-C788-3771-11F43265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80" y="2017057"/>
            <a:ext cx="3334871" cy="33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1E04FF-542B-4CAE-95B0-A6B2FB84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2" y="365126"/>
            <a:ext cx="837751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Pristina" panose="03060402040406080204" pitchFamily="66" charset="0"/>
              </a:rPr>
              <a:t> </a:t>
            </a:r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Pristina" panose="03060402040406080204" pitchFamily="66" charset="0"/>
              </a:rPr>
              <a:t>In the Day of My Trouble</a:t>
            </a:r>
            <a:endParaRPr lang="en-US" sz="5400" dirty="0">
              <a:solidFill>
                <a:srgbClr val="FFC000"/>
              </a:solidFill>
              <a:latin typeface="Pristina" panose="0306040204040608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EE30-CE75-8827-63B0-DEC4C630C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17057"/>
            <a:ext cx="47098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CD9A6"/>
                </a:solidFill>
              </a:rPr>
              <a:t>“I Cried out to God” </a:t>
            </a:r>
            <a:r>
              <a:rPr lang="en-US" sz="3200" dirty="0">
                <a:solidFill>
                  <a:srgbClr val="FCD9A6"/>
                </a:solidFill>
              </a:rPr>
              <a:t>(77:1-3).</a:t>
            </a:r>
          </a:p>
          <a:p>
            <a:r>
              <a:rPr lang="en-US" sz="3200" b="1" i="1" dirty="0">
                <a:solidFill>
                  <a:srgbClr val="FCB274"/>
                </a:solidFill>
              </a:rPr>
              <a:t>Comparing present troubles to happier times </a:t>
            </a:r>
            <a:r>
              <a:rPr lang="en-US" sz="3200" i="1" dirty="0">
                <a:solidFill>
                  <a:srgbClr val="FCB274"/>
                </a:solidFill>
              </a:rPr>
              <a:t>(77:4-6).</a:t>
            </a:r>
          </a:p>
          <a:p>
            <a:r>
              <a:rPr lang="en-US" sz="3200" b="1" i="1" dirty="0">
                <a:solidFill>
                  <a:srgbClr val="FCB274"/>
                </a:solidFill>
              </a:rPr>
              <a:t>Expressing troubling doubts </a:t>
            </a:r>
            <a:r>
              <a:rPr lang="en-US" sz="3200" i="1" dirty="0">
                <a:solidFill>
                  <a:srgbClr val="FCB274"/>
                </a:solidFill>
              </a:rPr>
              <a:t>(77:7-9).</a:t>
            </a:r>
          </a:p>
          <a:p>
            <a:endParaRPr lang="en-US" sz="3200" dirty="0">
              <a:solidFill>
                <a:srgbClr val="FCD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9C6D8-74B5-FECF-0239-FEAB510FA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aph, an ancient Israelite, fervently praying to God in the night with a scroll, pen, and ink horn lying nearby.">
            <a:extLst>
              <a:ext uri="{FF2B5EF4-FFF2-40B4-BE49-F238E27FC236}">
                <a16:creationId xmlns:a16="http://schemas.microsoft.com/office/drawing/2014/main" id="{9D375E26-DA24-EAA5-2E75-4D2AE981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0" y="2017057"/>
            <a:ext cx="3334871" cy="3334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6A6B9-1AB6-FE08-8DEF-EFAA71F2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2" y="365126"/>
            <a:ext cx="837751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Pristina" panose="03060402040406080204" pitchFamily="66" charset="0"/>
              </a:rPr>
              <a:t> </a:t>
            </a:r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Pristina" panose="03060402040406080204" pitchFamily="66" charset="0"/>
              </a:rPr>
              <a:t>In the Day of My Trouble</a:t>
            </a:r>
            <a:endParaRPr lang="en-US" sz="4800" dirty="0">
              <a:solidFill>
                <a:srgbClr val="FFC000"/>
              </a:solidFill>
              <a:latin typeface="Pristina" panose="0306040204040608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8E88-5D8B-65C1-8C02-E44777F5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7610"/>
            <a:ext cx="5271247" cy="52903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rgbClr val="FCD9A6"/>
                </a:solidFill>
              </a:rPr>
              <a:t>I will remember!</a:t>
            </a:r>
            <a:endParaRPr lang="en-US" sz="3900" dirty="0">
              <a:solidFill>
                <a:srgbClr val="FCD9A6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500" b="1" i="1" dirty="0">
                <a:solidFill>
                  <a:srgbClr val="FCB274"/>
                </a:solidFill>
              </a:rPr>
              <a:t>I will remember the works of the Lord </a:t>
            </a:r>
            <a:r>
              <a:rPr lang="en-US" sz="3500" i="1" dirty="0">
                <a:solidFill>
                  <a:srgbClr val="FCB274"/>
                </a:solidFill>
              </a:rPr>
              <a:t>(77:10-12).</a:t>
            </a:r>
          </a:p>
          <a:p>
            <a:pPr>
              <a:spcBef>
                <a:spcPts val="600"/>
              </a:spcBef>
            </a:pPr>
            <a:r>
              <a:rPr lang="en-US" sz="3500" b="1" i="1" dirty="0">
                <a:solidFill>
                  <a:srgbClr val="FCB274"/>
                </a:solidFill>
              </a:rPr>
              <a:t>I will remember God’s holiness, greatness, and power </a:t>
            </a:r>
            <a:r>
              <a:rPr lang="en-US" sz="3500" i="1" dirty="0">
                <a:solidFill>
                  <a:srgbClr val="FCB274"/>
                </a:solidFill>
              </a:rPr>
              <a:t>(77:13-14; Isa. 55:9; 1 Corinthians 10:13).</a:t>
            </a:r>
          </a:p>
          <a:p>
            <a:pPr>
              <a:spcBef>
                <a:spcPts val="600"/>
              </a:spcBef>
            </a:pPr>
            <a:r>
              <a:rPr lang="en-US" sz="3500" b="1" i="1" dirty="0">
                <a:solidFill>
                  <a:srgbClr val="FCB274"/>
                </a:solidFill>
              </a:rPr>
              <a:t>I will remember the Redeemer </a:t>
            </a:r>
            <a:r>
              <a:rPr lang="en-US" sz="3500" i="1" dirty="0">
                <a:solidFill>
                  <a:srgbClr val="FCB274"/>
                </a:solidFill>
              </a:rPr>
              <a:t>(77:15-19;               1 Peter 1:18-19).</a:t>
            </a:r>
          </a:p>
          <a:p>
            <a:pPr>
              <a:spcBef>
                <a:spcPts val="600"/>
              </a:spcBef>
            </a:pPr>
            <a:r>
              <a:rPr lang="en-US" sz="3500" b="1" i="1" dirty="0">
                <a:solidFill>
                  <a:srgbClr val="FCB274"/>
                </a:solidFill>
              </a:rPr>
              <a:t>I will remember my Shepherd </a:t>
            </a:r>
            <a:r>
              <a:rPr lang="en-US" sz="3500" i="1" dirty="0">
                <a:solidFill>
                  <a:srgbClr val="FCB274"/>
                </a:solidFill>
              </a:rPr>
              <a:t>(77:20; Ps. 23).</a:t>
            </a:r>
          </a:p>
          <a:p>
            <a:endParaRPr lang="en-US" sz="3200" dirty="0">
              <a:solidFill>
                <a:srgbClr val="FCD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00944-795D-7A27-3723-670440270E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10988" y="564777"/>
            <a:ext cx="5745255" cy="4596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B558B5-B6C8-B129-0F70-B2242961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955" y="786684"/>
            <a:ext cx="5516656" cy="3530306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ristina" panose="03060402040406080204" pitchFamily="66" charset="0"/>
              </a:rPr>
              <a:t>Pearls come 		from Pain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50A71-9FB4-9478-F1AE-999B01EA838C}"/>
              </a:ext>
            </a:extLst>
          </p:cNvPr>
          <p:cNvSpPr txBox="1"/>
          <p:nvPr/>
        </p:nvSpPr>
        <p:spPr>
          <a:xfrm>
            <a:off x="618564" y="4538897"/>
            <a:ext cx="8243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CD9A6"/>
                </a:solidFill>
              </a:rPr>
              <a:t>“The twelve gates were twelve pearls: each individual gate was of one pearl…” 										  </a:t>
            </a:r>
            <a:r>
              <a:rPr lang="en-US" sz="3200" i="1" dirty="0">
                <a:solidFill>
                  <a:srgbClr val="FCD9A6"/>
                </a:solidFill>
              </a:rPr>
              <a:t>(Revelation 21:21)</a:t>
            </a:r>
            <a:endParaRPr lang="en-US" sz="3600" i="1" dirty="0">
              <a:solidFill>
                <a:srgbClr val="FCD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249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Pristina</vt:lpstr>
      <vt:lpstr>Office Theme</vt:lpstr>
      <vt:lpstr>In The Day of My Trouble</vt:lpstr>
      <vt:lpstr> The Faithful Experience Days       of Trouble</vt:lpstr>
      <vt:lpstr> In the Day of My Trouble</vt:lpstr>
      <vt:lpstr> In the Day of My Trouble</vt:lpstr>
      <vt:lpstr>Pearls come   from Pain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Klein</dc:creator>
  <cp:lastModifiedBy>Steve Klein</cp:lastModifiedBy>
  <cp:revision>13</cp:revision>
  <dcterms:created xsi:type="dcterms:W3CDTF">2025-04-29T14:16:25Z</dcterms:created>
  <dcterms:modified xsi:type="dcterms:W3CDTF">2025-05-03T14:27:09Z</dcterms:modified>
</cp:coreProperties>
</file>